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notesMasterIdLst>
    <p:notesMasterId r:id="rId17"/>
  </p:notesMasterIdLst>
  <p:sldIdLst>
    <p:sldId id="256" r:id="rId2"/>
    <p:sldId id="257" r:id="rId3"/>
    <p:sldId id="266" r:id="rId4"/>
    <p:sldId id="258" r:id="rId5"/>
    <p:sldId id="259" r:id="rId6"/>
    <p:sldId id="260" r:id="rId7"/>
    <p:sldId id="261" r:id="rId8"/>
    <p:sldId id="263" r:id="rId9"/>
    <p:sldId id="264" r:id="rId10"/>
    <p:sldId id="265" r:id="rId11"/>
    <p:sldId id="267" r:id="rId12"/>
    <p:sldId id="269" r:id="rId13"/>
    <p:sldId id="268" r:id="rId14"/>
    <p:sldId id="270"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343" autoAdjust="0"/>
  </p:normalViewPr>
  <p:slideViewPr>
    <p:cSldViewPr snapToGrid="0">
      <p:cViewPr varScale="1">
        <p:scale>
          <a:sx n="76" d="100"/>
          <a:sy n="76"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E143C1-3830-4B20-98F4-7CBB74AF22F3}" type="datetimeFigureOut">
              <a:rPr lang="en-US" smtClean="0"/>
              <a:t>10/10/2017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985BC6-1226-4335-B614-5AD86916511C}" type="slidenum">
              <a:rPr lang="en-US" smtClean="0"/>
              <a:t>‹#›</a:t>
            </a:fld>
            <a:endParaRPr lang="en-US"/>
          </a:p>
        </p:txBody>
      </p:sp>
    </p:spTree>
    <p:extLst>
      <p:ext uri="{BB962C8B-B14F-4D97-AF65-F5344CB8AC3E}">
        <p14:creationId xmlns:p14="http://schemas.microsoft.com/office/powerpoint/2010/main" val="3381192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E985BC6-1226-4335-B614-5AD86916511C}" type="slidenum">
              <a:rPr lang="en-US" smtClean="0"/>
              <a:t>15</a:t>
            </a:fld>
            <a:endParaRPr lang="en-US"/>
          </a:p>
        </p:txBody>
      </p:sp>
    </p:spTree>
    <p:extLst>
      <p:ext uri="{BB962C8B-B14F-4D97-AF65-F5344CB8AC3E}">
        <p14:creationId xmlns:p14="http://schemas.microsoft.com/office/powerpoint/2010/main" val="1565877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10/10/2017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1670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9740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4878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4586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5857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673578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266236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1615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2156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5042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3227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44799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10/10/2017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250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10/10/2017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660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10/10/2017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60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5874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9944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BE451C3-0FF4-47C4-B829-773ADF60F88C}" type="datetimeFigureOut">
              <a:rPr lang="en-US" smtClean="0"/>
              <a:t>10/10/2017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
              </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694354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7230" y="1009436"/>
            <a:ext cx="8516203" cy="1029513"/>
          </a:xfrm>
        </p:spPr>
        <p:txBody>
          <a:bodyPr>
            <a:normAutofit/>
          </a:bodyPr>
          <a:lstStyle/>
          <a:p>
            <a:pPr algn="just"/>
            <a:r>
              <a:rPr lang="en-US" dirty="0"/>
              <a:t>Basic Phase  Relationship</a:t>
            </a:r>
          </a:p>
        </p:txBody>
      </p:sp>
      <p:pic>
        <p:nvPicPr>
          <p:cNvPr id="3" name="Picture 2"/>
          <p:cNvPicPr>
            <a:picLocks noChangeAspect="1"/>
          </p:cNvPicPr>
          <p:nvPr/>
        </p:nvPicPr>
        <p:blipFill>
          <a:blip r:embed="rId2"/>
          <a:stretch>
            <a:fillRect/>
          </a:stretch>
        </p:blipFill>
        <p:spPr>
          <a:xfrm>
            <a:off x="5901017" y="2771774"/>
            <a:ext cx="5914465" cy="3575563"/>
          </a:xfrm>
          <a:prstGeom prst="rect">
            <a:avLst/>
          </a:prstGeom>
        </p:spPr>
      </p:pic>
    </p:spTree>
    <p:extLst>
      <p:ext uri="{BB962C8B-B14F-4D97-AF65-F5344CB8AC3E}">
        <p14:creationId xmlns:p14="http://schemas.microsoft.com/office/powerpoint/2010/main" val="664668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5071" t="22155" r="34020" b="59375"/>
          <a:stretch/>
        </p:blipFill>
        <p:spPr>
          <a:xfrm>
            <a:off x="1679626" y="1585342"/>
            <a:ext cx="9844588" cy="2499010"/>
          </a:xfrm>
          <a:prstGeom prst="rect">
            <a:avLst/>
          </a:prstGeom>
        </p:spPr>
      </p:pic>
    </p:spTree>
    <p:extLst>
      <p:ext uri="{BB962C8B-B14F-4D97-AF65-F5344CB8AC3E}">
        <p14:creationId xmlns:p14="http://schemas.microsoft.com/office/powerpoint/2010/main" val="3163719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19367" y="399535"/>
            <a:ext cx="10645254" cy="1015663"/>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Example 6: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Given </a:t>
            </a:r>
            <a:r>
              <a:rPr lang="en-US" sz="2000" b="1" dirty="0">
                <a:latin typeface="Times New Roman" panose="02020603050405020304" pitchFamily="18" charset="0"/>
                <a:cs typeface="Times New Roman" panose="02020603050405020304" pitchFamily="18" charset="0"/>
              </a:rPr>
              <a:t>mass of wet sample = 254 gm, void ratio = 0.6133, volume of air = 1.9 cm3, mass of solid =210 gm. Determine degree of saturation, air content and dry unit weight.</a:t>
            </a:r>
          </a:p>
        </p:txBody>
      </p:sp>
      <p:pic>
        <p:nvPicPr>
          <p:cNvPr id="5" name="Picture 4"/>
          <p:cNvPicPr>
            <a:picLocks noChangeAspect="1"/>
          </p:cNvPicPr>
          <p:nvPr/>
        </p:nvPicPr>
        <p:blipFill rotWithShape="1">
          <a:blip r:embed="rId2"/>
          <a:srcRect l="29251" t="32333" r="26210" b="11137"/>
          <a:stretch/>
        </p:blipFill>
        <p:spPr>
          <a:xfrm>
            <a:off x="2947916" y="1671453"/>
            <a:ext cx="7124772" cy="5084190"/>
          </a:xfrm>
          <a:prstGeom prst="rect">
            <a:avLst/>
          </a:prstGeom>
        </p:spPr>
      </p:pic>
    </p:spTree>
    <p:extLst>
      <p:ext uri="{BB962C8B-B14F-4D97-AF65-F5344CB8AC3E}">
        <p14:creationId xmlns:p14="http://schemas.microsoft.com/office/powerpoint/2010/main" val="21164675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3916" y="370216"/>
            <a:ext cx="10768084" cy="1323439"/>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Example 7: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A soil specimen is 38 mm in diameter and 76 mm long and its natural condition weighs 168 gm when dried completely in an oven the specimen weighs 130.5 gm. The   value of </a:t>
            </a:r>
            <a:r>
              <a:rPr lang="en-US" sz="2000" b="1" dirty="0" err="1" smtClean="0">
                <a:latin typeface="Times New Roman" panose="02020603050405020304" pitchFamily="18" charset="0"/>
                <a:cs typeface="Times New Roman" panose="02020603050405020304" pitchFamily="18" charset="0"/>
              </a:rPr>
              <a:t>Gs</a:t>
            </a:r>
            <a:r>
              <a:rPr lang="en-US" sz="2000" b="1" dirty="0" smtClean="0">
                <a:latin typeface="Times New Roman" panose="02020603050405020304" pitchFamily="18" charset="0"/>
                <a:cs typeface="Times New Roman" panose="02020603050405020304" pitchFamily="18" charset="0"/>
              </a:rPr>
              <a:t>=2.73.  </a:t>
            </a:r>
          </a:p>
          <a:p>
            <a:r>
              <a:rPr lang="en-US" sz="2000" b="1" dirty="0" smtClean="0">
                <a:latin typeface="Times New Roman" panose="02020603050405020304" pitchFamily="18" charset="0"/>
                <a:cs typeface="Times New Roman" panose="02020603050405020304" pitchFamily="18" charset="0"/>
              </a:rPr>
              <a:t>what </a:t>
            </a:r>
            <a:r>
              <a:rPr lang="en-US" sz="2000" b="1" dirty="0">
                <a:latin typeface="Times New Roman" panose="02020603050405020304" pitchFamily="18" charset="0"/>
                <a:cs typeface="Times New Roman" panose="02020603050405020304" pitchFamily="18" charset="0"/>
              </a:rPr>
              <a:t>is the degree of saturation of the specimen?</a:t>
            </a:r>
          </a:p>
        </p:txBody>
      </p:sp>
      <p:pic>
        <p:nvPicPr>
          <p:cNvPr id="5" name="Picture 4"/>
          <p:cNvPicPr>
            <a:picLocks noChangeAspect="1"/>
          </p:cNvPicPr>
          <p:nvPr/>
        </p:nvPicPr>
        <p:blipFill rotWithShape="1">
          <a:blip r:embed="rId2"/>
          <a:srcRect l="28847" t="44170" r="35126" b="17291"/>
          <a:stretch/>
        </p:blipFill>
        <p:spPr>
          <a:xfrm>
            <a:off x="3398520" y="1693655"/>
            <a:ext cx="6455618" cy="2782512"/>
          </a:xfrm>
          <a:prstGeom prst="rect">
            <a:avLst/>
          </a:prstGeom>
        </p:spPr>
      </p:pic>
      <p:pic>
        <p:nvPicPr>
          <p:cNvPr id="6" name="Picture 5"/>
          <p:cNvPicPr>
            <a:picLocks noChangeAspect="1"/>
          </p:cNvPicPr>
          <p:nvPr/>
        </p:nvPicPr>
        <p:blipFill rotWithShape="1">
          <a:blip r:embed="rId3"/>
          <a:srcRect l="28800" t="51250" r="34187" b="31875"/>
          <a:stretch/>
        </p:blipFill>
        <p:spPr>
          <a:xfrm>
            <a:off x="3398520" y="4729237"/>
            <a:ext cx="6583680" cy="1687589"/>
          </a:xfrm>
          <a:prstGeom prst="rect">
            <a:avLst/>
          </a:prstGeom>
        </p:spPr>
      </p:pic>
    </p:spTree>
    <p:extLst>
      <p:ext uri="{BB962C8B-B14F-4D97-AF65-F5344CB8AC3E}">
        <p14:creationId xmlns:p14="http://schemas.microsoft.com/office/powerpoint/2010/main" val="1999564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78280" y="127337"/>
            <a:ext cx="10713720" cy="1015663"/>
          </a:xfrm>
          <a:prstGeom prst="rect">
            <a:avLst/>
          </a:prstGeom>
        </p:spPr>
        <p:txBody>
          <a:bodyPr wrap="square">
            <a:spAutoFit/>
          </a:bodyPr>
          <a:lstStyle/>
          <a:p>
            <a:pPr algn="just"/>
            <a:r>
              <a:rPr lang="en-US" sz="2000" b="1" dirty="0">
                <a:latin typeface="Times New Roman" panose="02020603050405020304" pitchFamily="18" charset="0"/>
                <a:cs typeface="Times New Roman" panose="02020603050405020304" pitchFamily="18" charset="0"/>
              </a:rPr>
              <a:t>Example 8: </a:t>
            </a:r>
            <a:endParaRPr lang="en-US" sz="2000" b="1" dirty="0" smtClean="0">
              <a:latin typeface="Times New Roman" panose="02020603050405020304" pitchFamily="18" charset="0"/>
              <a:cs typeface="Times New Roman" panose="02020603050405020304" pitchFamily="18" charset="0"/>
            </a:endParaRPr>
          </a:p>
          <a:p>
            <a:pPr algn="just"/>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Given: mass of wet sample =254.1gm, void ratio = 0.6133, volume of air = 1.9 </a:t>
            </a:r>
            <a:r>
              <a:rPr lang="en-US" sz="2000" b="1" dirty="0" smtClean="0">
                <a:latin typeface="Times New Roman" panose="02020603050405020304" pitchFamily="18" charset="0"/>
                <a:cs typeface="Times New Roman" panose="02020603050405020304" pitchFamily="18" charset="0"/>
              </a:rPr>
              <a:t>cm^3</a:t>
            </a:r>
            <a:r>
              <a:rPr lang="en-US" sz="2000" b="1" dirty="0">
                <a:latin typeface="Times New Roman" panose="02020603050405020304" pitchFamily="18" charset="0"/>
                <a:cs typeface="Times New Roman" panose="02020603050405020304" pitchFamily="18" charset="0"/>
              </a:rPr>
              <a:t>, mass of solids = 210 gm. Determine: Degree of saturation, Air content, dry unit weight. </a:t>
            </a:r>
          </a:p>
        </p:txBody>
      </p:sp>
      <p:pic>
        <p:nvPicPr>
          <p:cNvPr id="5" name="Picture 4"/>
          <p:cNvPicPr>
            <a:picLocks noChangeAspect="1"/>
          </p:cNvPicPr>
          <p:nvPr/>
        </p:nvPicPr>
        <p:blipFill rotWithShape="1">
          <a:blip r:embed="rId2"/>
          <a:srcRect l="28918" t="14792" r="26573" b="7083"/>
          <a:stretch/>
        </p:blipFill>
        <p:spPr>
          <a:xfrm>
            <a:off x="3398520" y="1143000"/>
            <a:ext cx="5791200" cy="5715000"/>
          </a:xfrm>
          <a:prstGeom prst="rect">
            <a:avLst/>
          </a:prstGeom>
        </p:spPr>
      </p:pic>
    </p:spTree>
    <p:extLst>
      <p:ext uri="{BB962C8B-B14F-4D97-AF65-F5344CB8AC3E}">
        <p14:creationId xmlns:p14="http://schemas.microsoft.com/office/powerpoint/2010/main" val="25900158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3520" y="407015"/>
            <a:ext cx="10698480" cy="1015663"/>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Example 9: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A </a:t>
            </a:r>
            <a:r>
              <a:rPr lang="en-US" sz="2000" b="1" dirty="0">
                <a:latin typeface="Times New Roman" panose="02020603050405020304" pitchFamily="18" charset="0"/>
                <a:cs typeface="Times New Roman" panose="02020603050405020304" pitchFamily="18" charset="0"/>
              </a:rPr>
              <a:t>soil specimen have void ratio of 0.7 , </a:t>
            </a:r>
            <a:r>
              <a:rPr lang="en-US" sz="2000" b="1" dirty="0" err="1" smtClean="0">
                <a:latin typeface="Times New Roman" panose="02020603050405020304" pitchFamily="18" charset="0"/>
                <a:cs typeface="Times New Roman" panose="02020603050405020304" pitchFamily="18" charset="0"/>
              </a:rPr>
              <a:t>Gs</a:t>
            </a:r>
            <a:r>
              <a:rPr lang="en-US" sz="2000" b="1" dirty="0" smtClean="0">
                <a:latin typeface="Times New Roman" panose="02020603050405020304" pitchFamily="18" charset="0"/>
                <a:cs typeface="Times New Roman" panose="02020603050405020304" pitchFamily="18" charset="0"/>
              </a:rPr>
              <a:t>=2.72</a:t>
            </a:r>
            <a:r>
              <a:rPr lang="en-US" sz="2000" b="1" dirty="0">
                <a:latin typeface="Times New Roman" panose="02020603050405020304" pitchFamily="18" charset="0"/>
                <a:cs typeface="Times New Roman" panose="02020603050405020304" pitchFamily="18" charset="0"/>
              </a:rPr>
              <a:t>	. Calculate the dry unit weight, unit weight and water content at degree of saturation of 75%.</a:t>
            </a:r>
          </a:p>
        </p:txBody>
      </p:sp>
      <p:pic>
        <p:nvPicPr>
          <p:cNvPr id="3" name="Picture 2"/>
          <p:cNvPicPr>
            <a:picLocks noChangeAspect="1"/>
          </p:cNvPicPr>
          <p:nvPr/>
        </p:nvPicPr>
        <p:blipFill rotWithShape="1">
          <a:blip r:embed="rId2"/>
          <a:srcRect l="27277" t="40208" r="31727" b="26458"/>
          <a:stretch/>
        </p:blipFill>
        <p:spPr>
          <a:xfrm>
            <a:off x="3002280" y="2057400"/>
            <a:ext cx="7334250" cy="3352800"/>
          </a:xfrm>
          <a:prstGeom prst="rect">
            <a:avLst/>
          </a:prstGeom>
        </p:spPr>
      </p:pic>
    </p:spTree>
    <p:extLst>
      <p:ext uri="{BB962C8B-B14F-4D97-AF65-F5344CB8AC3E}">
        <p14:creationId xmlns:p14="http://schemas.microsoft.com/office/powerpoint/2010/main" val="2975266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4114" t="37917" r="42739" b="38959"/>
          <a:stretch/>
        </p:blipFill>
        <p:spPr>
          <a:xfrm>
            <a:off x="2433934" y="0"/>
            <a:ext cx="7301737" cy="2863932"/>
          </a:xfrm>
          <a:prstGeom prst="rect">
            <a:avLst/>
          </a:prstGeom>
        </p:spPr>
      </p:pic>
      <p:pic>
        <p:nvPicPr>
          <p:cNvPr id="3" name="Picture 2"/>
          <p:cNvPicPr>
            <a:picLocks noChangeAspect="1"/>
          </p:cNvPicPr>
          <p:nvPr/>
        </p:nvPicPr>
        <p:blipFill rotWithShape="1">
          <a:blip r:embed="rId3"/>
          <a:srcRect l="25403" t="62083" r="39251" b="21140"/>
          <a:stretch/>
        </p:blipFill>
        <p:spPr>
          <a:xfrm>
            <a:off x="2433934" y="3004830"/>
            <a:ext cx="7301737" cy="1948553"/>
          </a:xfrm>
          <a:prstGeom prst="rect">
            <a:avLst/>
          </a:prstGeom>
        </p:spPr>
      </p:pic>
      <p:pic>
        <p:nvPicPr>
          <p:cNvPr id="4" name="Picture 3"/>
          <p:cNvPicPr>
            <a:picLocks noChangeAspect="1"/>
          </p:cNvPicPr>
          <p:nvPr/>
        </p:nvPicPr>
        <p:blipFill rotWithShape="1">
          <a:blip r:embed="rId3"/>
          <a:srcRect l="23957" t="83272" r="50413" b="3493"/>
          <a:stretch/>
        </p:blipFill>
        <p:spPr>
          <a:xfrm>
            <a:off x="3240757" y="5094281"/>
            <a:ext cx="5275714" cy="1478120"/>
          </a:xfrm>
          <a:prstGeom prst="rect">
            <a:avLst/>
          </a:prstGeom>
        </p:spPr>
      </p:pic>
    </p:spTree>
    <p:extLst>
      <p:ext uri="{BB962C8B-B14F-4D97-AF65-F5344CB8AC3E}">
        <p14:creationId xmlns:p14="http://schemas.microsoft.com/office/powerpoint/2010/main" val="79645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94968" y="389600"/>
            <a:ext cx="11897032" cy="1877437"/>
          </a:xfrm>
          <a:prstGeom prst="rect">
            <a:avLst/>
          </a:prstGeom>
        </p:spPr>
        <p:txBody>
          <a:bodyPr wrap="square">
            <a:spAutoFit/>
          </a:bodyPr>
          <a:lstStyle/>
          <a:p>
            <a:pPr algn="ct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Wt</a:t>
            </a:r>
            <a:r>
              <a:rPr lang="en-US" sz="2800" b="1" dirty="0">
                <a:latin typeface="Times New Roman" panose="02020603050405020304" pitchFamily="18" charset="0"/>
                <a:cs typeface="Times New Roman" panose="02020603050405020304" pitchFamily="18" charset="0"/>
              </a:rPr>
              <a:t> = </a:t>
            </a:r>
            <a:r>
              <a:rPr lang="en-US" sz="2800" b="1" dirty="0" err="1">
                <a:latin typeface="Times New Roman" panose="02020603050405020304" pitchFamily="18" charset="0"/>
                <a:cs typeface="Times New Roman" panose="02020603050405020304" pitchFamily="18" charset="0"/>
              </a:rPr>
              <a:t>Ww</a:t>
            </a:r>
            <a:r>
              <a:rPr lang="en-US" sz="2800" b="1" dirty="0">
                <a:latin typeface="Times New Roman" panose="02020603050405020304" pitchFamily="18" charset="0"/>
                <a:cs typeface="Times New Roman" panose="02020603050405020304" pitchFamily="18" charset="0"/>
              </a:rPr>
              <a:t> + </a:t>
            </a:r>
            <a:r>
              <a:rPr lang="en-US" sz="2800" b="1" dirty="0" err="1">
                <a:latin typeface="Times New Roman" panose="02020603050405020304" pitchFamily="18" charset="0"/>
                <a:cs typeface="Times New Roman" panose="02020603050405020304" pitchFamily="18" charset="0"/>
              </a:rPr>
              <a:t>Ws</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Wt</a:t>
            </a:r>
            <a:r>
              <a:rPr lang="en-US" sz="2000" b="1" dirty="0" smtClean="0">
                <a:latin typeface="Times New Roman" panose="02020603050405020304" pitchFamily="18" charset="0"/>
                <a:cs typeface="Times New Roman" panose="02020603050405020304" pitchFamily="18" charset="0"/>
              </a:rPr>
              <a:t> : Total </a:t>
            </a:r>
            <a:r>
              <a:rPr lang="en-US" sz="2000" b="1" dirty="0">
                <a:latin typeface="Times New Roman" panose="02020603050405020304" pitchFamily="18" charset="0"/>
                <a:cs typeface="Times New Roman" panose="02020603050405020304" pitchFamily="18" charset="0"/>
              </a:rPr>
              <a:t>weight of soil </a:t>
            </a:r>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Ww</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∶Weight </a:t>
            </a:r>
            <a:r>
              <a:rPr lang="en-US" sz="2000" b="1" dirty="0">
                <a:latin typeface="Times New Roman" panose="02020603050405020304" pitchFamily="18" charset="0"/>
                <a:cs typeface="Times New Roman" panose="02020603050405020304" pitchFamily="18" charset="0"/>
              </a:rPr>
              <a:t>of water 	</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Ws</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Weight of solid </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Wa</a:t>
            </a:r>
            <a:r>
              <a:rPr lang="en-US" sz="2000" b="1" dirty="0" smtClean="0">
                <a:latin typeface="Times New Roman" panose="02020603050405020304" pitchFamily="18" charset="0"/>
                <a:cs typeface="Times New Roman" panose="02020603050405020304" pitchFamily="18" charset="0"/>
              </a:rPr>
              <a:t>∶ Weight </a:t>
            </a:r>
            <a:r>
              <a:rPr lang="en-US" sz="2000" b="1" dirty="0">
                <a:latin typeface="Times New Roman" panose="02020603050405020304" pitchFamily="18" charset="0"/>
                <a:cs typeface="Times New Roman" panose="02020603050405020304" pitchFamily="18" charset="0"/>
              </a:rPr>
              <a:t>of air ≈</a:t>
            </a:r>
            <a:r>
              <a:rPr lang="en-US" sz="2000" b="1" dirty="0" smtClean="0">
                <a:latin typeface="Times New Roman" panose="02020603050405020304" pitchFamily="18" charset="0"/>
                <a:cs typeface="Times New Roman" panose="02020603050405020304" pitchFamily="18" charset="0"/>
              </a:rPr>
              <a:t>0</a:t>
            </a:r>
          </a:p>
          <a:p>
            <a:r>
              <a:rPr lang="en-US" sz="2000" b="1" dirty="0" smtClean="0">
                <a:latin typeface="Times New Roman" panose="02020603050405020304" pitchFamily="18" charset="0"/>
                <a:cs typeface="Times New Roman" panose="02020603050405020304" pitchFamily="18" charset="0"/>
              </a:rPr>
              <a:t>   </a:t>
            </a:r>
            <a:endParaRPr lang="en-US" sz="2000" b="1" dirty="0">
              <a:latin typeface="Times New Roman" panose="02020603050405020304" pitchFamily="18" charset="0"/>
              <a:cs typeface="Times New Roman" panose="02020603050405020304" pitchFamily="18" charset="0"/>
            </a:endParaRPr>
          </a:p>
          <a:p>
            <a:pPr algn="ctr"/>
            <a:r>
              <a:rPr lang="en-US" sz="2800" b="1" dirty="0" err="1" smtClean="0">
                <a:latin typeface="Times New Roman" panose="02020603050405020304" pitchFamily="18" charset="0"/>
                <a:cs typeface="Times New Roman" panose="02020603050405020304" pitchFamily="18" charset="0"/>
              </a:rPr>
              <a:t>Vt</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Vv</a:t>
            </a:r>
            <a:r>
              <a:rPr lang="en-US" sz="2800" b="1" dirty="0">
                <a:latin typeface="Times New Roman" panose="02020603050405020304" pitchFamily="18" charset="0"/>
                <a:cs typeface="Times New Roman" panose="02020603050405020304" pitchFamily="18" charset="0"/>
              </a:rPr>
              <a:t> + Vs = </a:t>
            </a:r>
            <a:r>
              <a:rPr lang="en-US" sz="2800" b="1" dirty="0" err="1">
                <a:latin typeface="Times New Roman" panose="02020603050405020304" pitchFamily="18" charset="0"/>
                <a:cs typeface="Times New Roman" panose="02020603050405020304" pitchFamily="18" charset="0"/>
              </a:rPr>
              <a:t>Va</a:t>
            </a:r>
            <a:r>
              <a:rPr lang="en-US" sz="2800" b="1" dirty="0">
                <a:latin typeface="Times New Roman" panose="02020603050405020304" pitchFamily="18" charset="0"/>
                <a:cs typeface="Times New Roman" panose="02020603050405020304" pitchFamily="18" charset="0"/>
              </a:rPr>
              <a:t> + </a:t>
            </a:r>
            <a:r>
              <a:rPr lang="en-US" sz="2800" b="1" dirty="0" err="1">
                <a:latin typeface="Times New Roman" panose="02020603050405020304" pitchFamily="18" charset="0"/>
                <a:cs typeface="Times New Roman" panose="02020603050405020304" pitchFamily="18" charset="0"/>
              </a:rPr>
              <a:t>Vw</a:t>
            </a:r>
            <a:r>
              <a:rPr lang="en-US" sz="2800" b="1" dirty="0">
                <a:latin typeface="Times New Roman" panose="02020603050405020304" pitchFamily="18" charset="0"/>
                <a:cs typeface="Times New Roman" panose="02020603050405020304" pitchFamily="18" charset="0"/>
              </a:rPr>
              <a:t> + Vs </a:t>
            </a:r>
            <a:endParaRPr lang="en-US" sz="28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Vt</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Total </a:t>
            </a:r>
            <a:r>
              <a:rPr lang="en-US" sz="2000" b="1" dirty="0" smtClean="0">
                <a:latin typeface="Times New Roman" panose="02020603050405020304" pitchFamily="18" charset="0"/>
                <a:cs typeface="Times New Roman" panose="02020603050405020304" pitchFamily="18" charset="0"/>
              </a:rPr>
              <a:t>Volume     </a:t>
            </a:r>
            <a:r>
              <a:rPr lang="en-US" sz="2000" b="1" dirty="0" err="1">
                <a:latin typeface="Times New Roman" panose="02020603050405020304" pitchFamily="18" charset="0"/>
                <a:cs typeface="Times New Roman" panose="02020603050405020304" pitchFamily="18" charset="0"/>
              </a:rPr>
              <a:t>Vv</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:Volume </a:t>
            </a:r>
            <a:r>
              <a:rPr lang="en-US" sz="2000" b="1" dirty="0">
                <a:latin typeface="Times New Roman" panose="02020603050405020304" pitchFamily="18" charset="0"/>
                <a:cs typeface="Times New Roman" panose="02020603050405020304" pitchFamily="18" charset="0"/>
              </a:rPr>
              <a:t>of Void </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Va</a:t>
            </a:r>
            <a:r>
              <a:rPr lang="en-US" sz="2000" b="1" dirty="0" smtClean="0">
                <a:latin typeface="Times New Roman" panose="02020603050405020304" pitchFamily="18" charset="0"/>
                <a:cs typeface="Times New Roman" panose="02020603050405020304" pitchFamily="18" charset="0"/>
              </a:rPr>
              <a:t> : </a:t>
            </a:r>
            <a:r>
              <a:rPr lang="en-US" sz="2000" b="1" dirty="0">
                <a:latin typeface="Times New Roman" panose="02020603050405020304" pitchFamily="18" charset="0"/>
                <a:cs typeface="Times New Roman" panose="02020603050405020304" pitchFamily="18" charset="0"/>
              </a:rPr>
              <a:t>Volume of air </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Vw</a:t>
            </a:r>
            <a:r>
              <a:rPr lang="en-US" sz="2000" b="1" dirty="0" smtClean="0">
                <a:latin typeface="Times New Roman" panose="02020603050405020304" pitchFamily="18" charset="0"/>
                <a:cs typeface="Times New Roman" panose="02020603050405020304" pitchFamily="18" charset="0"/>
              </a:rPr>
              <a:t> ∶ </a:t>
            </a:r>
            <a:r>
              <a:rPr lang="en-US" sz="2000" b="1" dirty="0">
                <a:latin typeface="Times New Roman" panose="02020603050405020304" pitchFamily="18" charset="0"/>
                <a:cs typeface="Times New Roman" panose="02020603050405020304" pitchFamily="18" charset="0"/>
              </a:rPr>
              <a:t>Volume of water </a:t>
            </a:r>
            <a:r>
              <a:rPr lang="en-US" sz="2000" b="1" dirty="0" smtClean="0">
                <a:latin typeface="Times New Roman" panose="02020603050405020304" pitchFamily="18" charset="0"/>
                <a:cs typeface="Times New Roman" panose="02020603050405020304" pitchFamily="18" charset="0"/>
              </a:rPr>
              <a:t>  Vs : </a:t>
            </a:r>
            <a:r>
              <a:rPr lang="en-US" sz="2000" b="1" dirty="0">
                <a:latin typeface="Times New Roman" panose="02020603050405020304" pitchFamily="18" charset="0"/>
                <a:cs typeface="Times New Roman" panose="02020603050405020304" pitchFamily="18" charset="0"/>
              </a:rPr>
              <a:t>Volume of </a:t>
            </a:r>
            <a:r>
              <a:rPr lang="en-US" sz="2000" b="1" dirty="0" smtClean="0">
                <a:latin typeface="Times New Roman" panose="02020603050405020304" pitchFamily="18" charset="0"/>
                <a:cs typeface="Times New Roman" panose="02020603050405020304" pitchFamily="18" charset="0"/>
              </a:rPr>
              <a:t>Solid </a:t>
            </a:r>
            <a:endParaRPr lang="en-US" sz="2000" b="1" dirty="0">
              <a:latin typeface="Times New Roman" panose="02020603050405020304" pitchFamily="18" charset="0"/>
              <a:cs typeface="Times New Roman" panose="02020603050405020304" pitchFamily="18" charset="0"/>
            </a:endParaRPr>
          </a:p>
        </p:txBody>
      </p:sp>
      <p:pic>
        <p:nvPicPr>
          <p:cNvPr id="1026" name="Picture 2" descr="نتيجة بحث الصور عن ‪phase relationships soi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9743" y="2372944"/>
            <a:ext cx="8488907" cy="407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621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22050" t="21223" r="20480" b="12377"/>
          <a:stretch/>
        </p:blipFill>
        <p:spPr>
          <a:xfrm>
            <a:off x="2217402" y="324747"/>
            <a:ext cx="9164831" cy="5953223"/>
          </a:xfrm>
          <a:prstGeom prst="rect">
            <a:avLst/>
          </a:prstGeom>
        </p:spPr>
      </p:pic>
    </p:spTree>
    <p:extLst>
      <p:ext uri="{BB962C8B-B14F-4D97-AF65-F5344CB8AC3E}">
        <p14:creationId xmlns:p14="http://schemas.microsoft.com/office/powerpoint/2010/main" val="3506787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251879" y="208848"/>
            <a:ext cx="8175009" cy="6471164"/>
          </a:xfrm>
          <a:prstGeom prst="rect">
            <a:avLst/>
          </a:prstGeom>
        </p:spPr>
      </p:pic>
    </p:spTree>
    <p:extLst>
      <p:ext uri="{BB962C8B-B14F-4D97-AF65-F5344CB8AC3E}">
        <p14:creationId xmlns:p14="http://schemas.microsoft.com/office/powerpoint/2010/main" val="1272295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l="29161" t="32975" r="41783" b="13853"/>
          <a:stretch/>
        </p:blipFill>
        <p:spPr>
          <a:xfrm>
            <a:off x="3452883" y="363170"/>
            <a:ext cx="5854889" cy="6023983"/>
          </a:xfrm>
          <a:prstGeom prst="rect">
            <a:avLst/>
          </a:prstGeom>
        </p:spPr>
      </p:pic>
    </p:spTree>
    <p:extLst>
      <p:ext uri="{BB962C8B-B14F-4D97-AF65-F5344CB8AC3E}">
        <p14:creationId xmlns:p14="http://schemas.microsoft.com/office/powerpoint/2010/main" val="864296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69493" y="286603"/>
            <a:ext cx="10235820" cy="1631216"/>
          </a:xfrm>
          <a:prstGeom prst="rect">
            <a:avLst/>
          </a:prstGeom>
        </p:spPr>
        <p:txBody>
          <a:bodyPr wrap="square">
            <a:spAutoFit/>
          </a:bodyPr>
          <a:lstStyle/>
          <a:p>
            <a:pPr algn="just"/>
            <a:r>
              <a:rPr lang="en-US" sz="2000" b="1" dirty="0" smtClean="0">
                <a:latin typeface="Times New Roman" panose="02020603050405020304" pitchFamily="18" charset="0"/>
                <a:cs typeface="Times New Roman" panose="02020603050405020304" pitchFamily="18" charset="0"/>
              </a:rPr>
              <a:t>Example </a:t>
            </a:r>
            <a:r>
              <a:rPr lang="en-US" sz="2000" b="1" dirty="0">
                <a:latin typeface="Times New Roman" panose="02020603050405020304" pitchFamily="18" charset="0"/>
                <a:cs typeface="Times New Roman" panose="02020603050405020304" pitchFamily="18" charset="0"/>
              </a:rPr>
              <a:t>1</a:t>
            </a:r>
            <a:r>
              <a:rPr lang="en-US" sz="2000" b="1" dirty="0" smtClean="0">
                <a:latin typeface="Times New Roman" panose="02020603050405020304" pitchFamily="18" charset="0"/>
                <a:cs typeface="Times New Roman" panose="02020603050405020304" pitchFamily="18" charset="0"/>
              </a:rPr>
              <a:t>:</a:t>
            </a:r>
          </a:p>
          <a:p>
            <a:pPr algn="just"/>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In its condition a soil sample has a mass of 2290 g and a volume of 1.15*10-3 m3. After being completely dried in an oven the mass of the sample is 2035g. The value of </a:t>
            </a:r>
            <a:r>
              <a:rPr lang="en-US" sz="2000" b="1" dirty="0" err="1">
                <a:latin typeface="Times New Roman" panose="02020603050405020304" pitchFamily="18" charset="0"/>
                <a:cs typeface="Times New Roman" panose="02020603050405020304" pitchFamily="18" charset="0"/>
              </a:rPr>
              <a:t>Gs</a:t>
            </a:r>
            <a:r>
              <a:rPr lang="en-US" sz="2000" b="1" dirty="0">
                <a:latin typeface="Times New Roman" panose="02020603050405020304" pitchFamily="18" charset="0"/>
                <a:cs typeface="Times New Roman" panose="02020603050405020304" pitchFamily="18" charset="0"/>
              </a:rPr>
              <a:t> for the soil is 2.68. Determine the bulk density, unit weight, water content, void ratio, porosity, degree of saturation and air content. </a:t>
            </a:r>
          </a:p>
        </p:txBody>
      </p:sp>
      <p:pic>
        <p:nvPicPr>
          <p:cNvPr id="8" name="Picture 7"/>
          <p:cNvPicPr>
            <a:picLocks noChangeAspect="1"/>
          </p:cNvPicPr>
          <p:nvPr/>
        </p:nvPicPr>
        <p:blipFill rotWithShape="1">
          <a:blip r:embed="rId2"/>
          <a:srcRect l="24336" t="25886" r="30560" b="7510"/>
          <a:stretch/>
        </p:blipFill>
        <p:spPr>
          <a:xfrm>
            <a:off x="4818370" y="1536819"/>
            <a:ext cx="6225702" cy="5168781"/>
          </a:xfrm>
          <a:prstGeom prst="rect">
            <a:avLst/>
          </a:prstGeom>
        </p:spPr>
      </p:pic>
    </p:spTree>
    <p:extLst>
      <p:ext uri="{BB962C8B-B14F-4D97-AF65-F5344CB8AC3E}">
        <p14:creationId xmlns:p14="http://schemas.microsoft.com/office/powerpoint/2010/main" val="2118858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33265" y="235762"/>
            <a:ext cx="10031105" cy="1323439"/>
          </a:xfrm>
          <a:prstGeom prst="rect">
            <a:avLst/>
          </a:prstGeom>
        </p:spPr>
        <p:txBody>
          <a:bodyPr wrap="square">
            <a:spAutoFit/>
          </a:bodyPr>
          <a:lstStyle/>
          <a:p>
            <a:pPr algn="just"/>
            <a:r>
              <a:rPr lang="en-US" sz="2000" b="1" dirty="0">
                <a:latin typeface="Times New Roman" panose="02020603050405020304" pitchFamily="18" charset="0"/>
                <a:cs typeface="Times New Roman" panose="02020603050405020304" pitchFamily="18" charset="0"/>
              </a:rPr>
              <a:t>Example 2</a:t>
            </a:r>
            <a:r>
              <a:rPr lang="en-US" sz="2000" b="1" dirty="0" smtClean="0">
                <a:latin typeface="Times New Roman" panose="02020603050405020304" pitchFamily="18" charset="0"/>
                <a:cs typeface="Times New Roman" panose="02020603050405020304" pitchFamily="18" charset="0"/>
              </a:rPr>
              <a:t>:</a:t>
            </a:r>
          </a:p>
          <a:p>
            <a:pPr algn="just"/>
            <a:r>
              <a:rPr lang="en-US" sz="2000" b="1" dirty="0" smtClean="0">
                <a:latin typeface="Times New Roman" panose="02020603050405020304" pitchFamily="18" charset="0"/>
                <a:cs typeface="Times New Roman" panose="02020603050405020304" pitchFamily="18" charset="0"/>
              </a:rPr>
              <a:t> A </a:t>
            </a:r>
            <a:r>
              <a:rPr lang="en-US" sz="2000" b="1" dirty="0">
                <a:latin typeface="Times New Roman" panose="02020603050405020304" pitchFamily="18" charset="0"/>
                <a:cs typeface="Times New Roman" panose="02020603050405020304" pitchFamily="18" charset="0"/>
              </a:rPr>
              <a:t>moist soil has these values :  </a:t>
            </a:r>
            <a:r>
              <a:rPr lang="en-US" sz="2000" b="1" dirty="0" smtClean="0">
                <a:latin typeface="Times New Roman" panose="02020603050405020304" pitchFamily="18" charset="0"/>
                <a:cs typeface="Times New Roman" panose="02020603050405020304" pitchFamily="18" charset="0"/>
              </a:rPr>
              <a:t>V=7.08</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10^-3 m^3</a:t>
            </a:r>
            <a:r>
              <a:rPr lang="en-US" sz="2000" b="1" dirty="0">
                <a:latin typeface="Times New Roman" panose="02020603050405020304" pitchFamily="18" charset="0"/>
                <a:cs typeface="Times New Roman" panose="02020603050405020304" pitchFamily="18" charset="0"/>
              </a:rPr>
              <a:t>	, m = 13.95 kg , </a:t>
            </a:r>
            <a:r>
              <a:rPr lang="en-US" sz="2000" b="1" dirty="0" smtClean="0">
                <a:latin typeface="Times New Roman" panose="02020603050405020304" pitchFamily="18" charset="0"/>
                <a:cs typeface="Times New Roman" panose="02020603050405020304" pitchFamily="18" charset="0"/>
              </a:rPr>
              <a:t>w= 9.8%,Gs=2.66.</a:t>
            </a:r>
          </a:p>
          <a:p>
            <a:pPr algn="just"/>
            <a:r>
              <a:rPr lang="en-US" sz="2000" b="1" dirty="0" smtClean="0">
                <a:latin typeface="Times New Roman" panose="02020603050405020304" pitchFamily="18" charset="0"/>
                <a:cs typeface="Times New Roman" panose="02020603050405020304" pitchFamily="18" charset="0"/>
              </a:rPr>
              <a:t>Determine</a:t>
            </a:r>
            <a:r>
              <a:rPr lang="en-US" sz="2000" b="1" dirty="0">
                <a:latin typeface="Times New Roman" panose="02020603050405020304" pitchFamily="18" charset="0"/>
                <a:cs typeface="Times New Roman" panose="02020603050405020304" pitchFamily="18" charset="0"/>
              </a:rPr>
              <a:t>: </a:t>
            </a:r>
            <a:endParaRPr lang="en-US" sz="2000" b="1" dirty="0" smtClean="0">
              <a:latin typeface="Times New Roman" panose="02020603050405020304" pitchFamily="18" charset="0"/>
              <a:cs typeface="Times New Roman" panose="02020603050405020304" pitchFamily="18" charset="0"/>
            </a:endParaRPr>
          </a:p>
          <a:p>
            <a:pPr algn="just"/>
            <a:r>
              <a:rPr lang="el-GR" sz="2000" b="1" dirty="0" smtClean="0">
                <a:latin typeface="Times New Roman" panose="02020603050405020304" pitchFamily="18" charset="0"/>
                <a:cs typeface="Times New Roman" panose="02020603050405020304" pitchFamily="18" charset="0"/>
              </a:rPr>
              <a:t>ρ</a:t>
            </a:r>
            <a:r>
              <a:rPr lang="en-US" sz="2000" b="1" dirty="0" smtClean="0">
                <a:latin typeface="Times New Roman" panose="02020603050405020304" pitchFamily="18" charset="0"/>
                <a:cs typeface="Times New Roman" panose="02020603050405020304" pitchFamily="18" charset="0"/>
              </a:rPr>
              <a:t>, </a:t>
            </a:r>
            <a:r>
              <a:rPr lang="el-GR" sz="2000" b="1" dirty="0" smtClean="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ρ </a:t>
            </a:r>
            <a:r>
              <a:rPr lang="en-US" sz="2000" b="1" dirty="0" smtClean="0">
                <a:latin typeface="Times New Roman" panose="02020603050405020304" pitchFamily="18" charset="0"/>
                <a:cs typeface="Times New Roman" panose="02020603050405020304" pitchFamily="18" charset="0"/>
              </a:rPr>
              <a:t>t, e, n, S(%), volume occupied by water and the volume occupied by solid? </a:t>
            </a:r>
            <a:endParaRPr lang="en-US" sz="2000" b="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rotWithShape="1">
          <a:blip r:embed="rId2"/>
          <a:srcRect l="24548" t="18983" r="30664" b="8442"/>
          <a:stretch/>
        </p:blipFill>
        <p:spPr>
          <a:xfrm>
            <a:off x="3534771" y="1559201"/>
            <a:ext cx="5827594" cy="5308979"/>
          </a:xfrm>
          <a:prstGeom prst="rect">
            <a:avLst/>
          </a:prstGeom>
        </p:spPr>
      </p:pic>
    </p:spTree>
    <p:extLst>
      <p:ext uri="{BB962C8B-B14F-4D97-AF65-F5344CB8AC3E}">
        <p14:creationId xmlns:p14="http://schemas.microsoft.com/office/powerpoint/2010/main" val="36238509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83141" y="341194"/>
            <a:ext cx="10235820" cy="1200329"/>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Example 3</a:t>
            </a:r>
            <a:r>
              <a:rPr lang="en-US" b="1" dirty="0" smtClean="0">
                <a:latin typeface="Times New Roman" panose="02020603050405020304" pitchFamily="18" charset="0"/>
                <a:cs typeface="Times New Roman" panose="02020603050405020304" pitchFamily="18" charset="0"/>
              </a:rPr>
              <a:t>:</a:t>
            </a:r>
          </a:p>
          <a:p>
            <a:r>
              <a:rPr lang="en-US" b="1" dirty="0" smtClean="0">
                <a:latin typeface="Times New Roman" panose="02020603050405020304" pitchFamily="18" charset="0"/>
                <a:cs typeface="Times New Roman" panose="02020603050405020304" pitchFamily="18" charset="0"/>
              </a:rPr>
              <a:t>In </a:t>
            </a:r>
            <a:r>
              <a:rPr lang="en-US" b="1" dirty="0">
                <a:latin typeface="Times New Roman" panose="02020603050405020304" pitchFamily="18" charset="0"/>
                <a:cs typeface="Times New Roman" panose="02020603050405020304" pitchFamily="18" charset="0"/>
              </a:rPr>
              <a:t>the natural state, a moist soil has a volume of </a:t>
            </a:r>
            <a:r>
              <a:rPr lang="en-US" b="1" dirty="0" smtClean="0">
                <a:latin typeface="Times New Roman" panose="02020603050405020304" pitchFamily="18" charset="0"/>
                <a:cs typeface="Times New Roman" panose="02020603050405020304" pitchFamily="18" charset="0"/>
              </a:rPr>
              <a:t>0.0093 m^3 and </a:t>
            </a:r>
            <a:r>
              <a:rPr lang="en-US" b="1" dirty="0">
                <a:latin typeface="Times New Roman" panose="02020603050405020304" pitchFamily="18" charset="0"/>
                <a:cs typeface="Times New Roman" panose="02020603050405020304" pitchFamily="18" charset="0"/>
              </a:rPr>
              <a:t>weighs 177.6 N. The oven dry weight of the soil is 153.6 N.   If </a:t>
            </a:r>
            <a:r>
              <a:rPr lang="en-US" b="1" dirty="0" err="1" smtClean="0">
                <a:latin typeface="Times New Roman" panose="02020603050405020304" pitchFamily="18" charset="0"/>
                <a:cs typeface="Times New Roman" panose="02020603050405020304" pitchFamily="18" charset="0"/>
              </a:rPr>
              <a:t>Gs</a:t>
            </a:r>
            <a:r>
              <a:rPr lang="en-US" b="1" dirty="0" smtClean="0">
                <a:latin typeface="Times New Roman" panose="02020603050405020304" pitchFamily="18" charset="0"/>
                <a:cs typeface="Times New Roman" panose="02020603050405020304" pitchFamily="18" charset="0"/>
              </a:rPr>
              <a:t>=2.71</a:t>
            </a:r>
            <a:r>
              <a:rPr lang="en-US" b="1" dirty="0">
                <a:latin typeface="Times New Roman" panose="02020603050405020304" pitchFamily="18" charset="0"/>
                <a:cs typeface="Times New Roman" panose="02020603050405020304" pitchFamily="18" charset="0"/>
              </a:rPr>
              <a:t>	 . Calculate the moisture content, moist unit weight, dry unit weight, void ratio, porosity and degree of saturation. </a:t>
            </a:r>
          </a:p>
        </p:txBody>
      </p:sp>
      <p:pic>
        <p:nvPicPr>
          <p:cNvPr id="5" name="Picture 4"/>
          <p:cNvPicPr>
            <a:picLocks noChangeAspect="1"/>
          </p:cNvPicPr>
          <p:nvPr/>
        </p:nvPicPr>
        <p:blipFill rotWithShape="1">
          <a:blip r:embed="rId2"/>
          <a:srcRect l="29475" t="35028" r="32658" b="42771"/>
          <a:stretch/>
        </p:blipFill>
        <p:spPr>
          <a:xfrm>
            <a:off x="3630304" y="1541523"/>
            <a:ext cx="6782937" cy="2235927"/>
          </a:xfrm>
          <a:prstGeom prst="rect">
            <a:avLst/>
          </a:prstGeom>
        </p:spPr>
      </p:pic>
      <p:pic>
        <p:nvPicPr>
          <p:cNvPr id="7" name="Picture 6"/>
          <p:cNvPicPr>
            <a:picLocks noChangeAspect="1"/>
          </p:cNvPicPr>
          <p:nvPr/>
        </p:nvPicPr>
        <p:blipFill rotWithShape="1">
          <a:blip r:embed="rId3"/>
          <a:srcRect l="28847" t="43050" r="31819" b="33256"/>
          <a:stretch/>
        </p:blipFill>
        <p:spPr>
          <a:xfrm>
            <a:off x="3630304" y="4230805"/>
            <a:ext cx="6782937" cy="2224586"/>
          </a:xfrm>
          <a:prstGeom prst="rect">
            <a:avLst/>
          </a:prstGeom>
        </p:spPr>
      </p:pic>
    </p:spTree>
    <p:extLst>
      <p:ext uri="{BB962C8B-B14F-4D97-AF65-F5344CB8AC3E}">
        <p14:creationId xmlns:p14="http://schemas.microsoft.com/office/powerpoint/2010/main" val="83430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87690" y="481421"/>
            <a:ext cx="10604310" cy="1200329"/>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Example 4</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soil specimen has a volume of 0.05 m3 and a mass of 87.5 kg. If the water content is 15% and specific gravity is 2.68.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Determine </a:t>
            </a:r>
            <a:r>
              <a:rPr lang="en-US" dirty="0">
                <a:latin typeface="Times New Roman" panose="02020603050405020304" pitchFamily="18" charset="0"/>
                <a:cs typeface="Times New Roman" panose="02020603050405020304" pitchFamily="18" charset="0"/>
              </a:rPr>
              <a:t>1) void ratio 2) porosity 3) dry unit weight 4) saturated unit weight 5) degree of saturation. </a:t>
            </a:r>
          </a:p>
        </p:txBody>
      </p:sp>
      <p:pic>
        <p:nvPicPr>
          <p:cNvPr id="7" name="Picture 6"/>
          <p:cNvPicPr>
            <a:picLocks noChangeAspect="1"/>
          </p:cNvPicPr>
          <p:nvPr/>
        </p:nvPicPr>
        <p:blipFill rotWithShape="1">
          <a:blip r:embed="rId2"/>
          <a:srcRect l="28533" t="25140" r="32447" b="20943"/>
          <a:stretch/>
        </p:blipFill>
        <p:spPr>
          <a:xfrm>
            <a:off x="3398292" y="1818227"/>
            <a:ext cx="6359857" cy="4940856"/>
          </a:xfrm>
          <a:prstGeom prst="rect">
            <a:avLst/>
          </a:prstGeom>
        </p:spPr>
      </p:pic>
    </p:spTree>
    <p:extLst>
      <p:ext uri="{BB962C8B-B14F-4D97-AF65-F5344CB8AC3E}">
        <p14:creationId xmlns:p14="http://schemas.microsoft.com/office/powerpoint/2010/main" val="10161970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254</TotalTime>
  <Words>337</Words>
  <Application>Microsoft Office PowerPoint</Application>
  <PresentationFormat>Widescreen</PresentationFormat>
  <Paragraphs>27</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Corbel</vt:lpstr>
      <vt:lpstr>Times New Roman</vt:lpstr>
      <vt:lpstr>Parallax</vt:lpstr>
      <vt:lpstr>Basic Phase  Relationship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Dr.Lubna</dc:creator>
  <cp:lastModifiedBy>Dr.Lubna</cp:lastModifiedBy>
  <cp:revision>38</cp:revision>
  <dcterms:created xsi:type="dcterms:W3CDTF">2017-09-13T17:24:02Z</dcterms:created>
  <dcterms:modified xsi:type="dcterms:W3CDTF">2017-10-10T16:21:30Z</dcterms:modified>
</cp:coreProperties>
</file>